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74" r:id="rId14"/>
    <p:sldId id="266" r:id="rId15"/>
    <p:sldId id="275" r:id="rId16"/>
    <p:sldId id="267" r:id="rId17"/>
    <p:sldId id="268" r:id="rId18"/>
    <p:sldId id="270" r:id="rId19"/>
    <p:sldId id="269" r:id="rId20"/>
    <p:sldId id="27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jl De Bast" initials="T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6BEB3-A33E-4782-AE21-A894F902A4DA}" v="172" dt="2020-06-12T14:21:44.013"/>
    <p1510:client id="{A86CE2EC-FF3D-B87F-89E0-89B6AACD37CF}" v="93" dt="2020-06-15T11:39:36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943"/>
  </p:normalViewPr>
  <p:slideViewPr>
    <p:cSldViewPr snapToGrid="0" snapToObjects="1">
      <p:cViewPr varScale="1">
        <p:scale>
          <a:sx n="111" d="100"/>
          <a:sy n="111" d="100"/>
        </p:scale>
        <p:origin x="11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themas/voeding/voedingsdriehoek/gezond-leven-tips-bij-de-voedingsdriehoe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themas/beweging-sedentair-gedrag/bewegingsdriehoe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uglijn.be/test-jezelf/test/zelftest-gamen--18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hyperlink" Target="https://mediawijs.be/tools/schermtij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hyperlink" Target="https://www.watwat.be/slaap/ik-val-moeilijk-slaap-wat-kan-ik-doen" TargetMode="External"/><Relationship Id="rId4" Type="http://schemas.openxmlformats.org/officeDocument/2006/relationships/hyperlink" Target="https://chargeyourbrainzzz.nl/NL/Informatie/Alles_over_slaap/Slaaptip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oknok.b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oknok.be/logi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lbchat.b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.gezondleven.be/fru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https://mijn.gezondleven.be/watertest" TargetMode="External"/><Relationship Id="rId4" Type="http://schemas.openxmlformats.org/officeDocument/2006/relationships/hyperlink" Target="https://mijn.gezondleven.be/groent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050" y="6009944"/>
            <a:ext cx="1426437" cy="8480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12" y="6009944"/>
            <a:ext cx="1083846" cy="820078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7050149" y="2165834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 rot="21195587">
            <a:off x="656124" y="4686409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op een computer of laptop!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F5AD9D-56D6-4979-955D-D59B2B9A8C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67" y="966431"/>
            <a:ext cx="11650466" cy="238983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8F78BC6-2924-49C9-BDE6-0DAE68CB85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0" y="2219050"/>
            <a:ext cx="1148585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-1061370" y="1534359"/>
            <a:ext cx="72803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6BDCF-3779-40E0-9F1E-11740DAA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Tussendoortjes </a:t>
            </a:r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E25C5ACC-D7D8-4A50-A221-D65A326F7357}"/>
              </a:ext>
            </a:extLst>
          </p:cNvPr>
          <p:cNvSpPr/>
          <p:nvPr/>
        </p:nvSpPr>
        <p:spPr>
          <a:xfrm>
            <a:off x="234518" y="431689"/>
            <a:ext cx="3042081" cy="284321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rgbClr val="0070C0"/>
                </a:solidFill>
              </a:rPr>
              <a:t>Kan jij vijf gezonde tussendoortjes opnoemen?</a:t>
            </a:r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F1D6A843-465C-4617-B2D9-635001CD8A24}"/>
              </a:ext>
            </a:extLst>
          </p:cNvPr>
          <p:cNvSpPr/>
          <p:nvPr/>
        </p:nvSpPr>
        <p:spPr>
          <a:xfrm>
            <a:off x="2641906" y="1508390"/>
            <a:ext cx="3042080" cy="2939785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rgbClr val="0070C0"/>
                </a:solidFill>
              </a:rPr>
              <a:t>Neem jij die ook regelmatig mee naar school?</a:t>
            </a:r>
          </a:p>
        </p:txBody>
      </p:sp>
      <p:sp>
        <p:nvSpPr>
          <p:cNvPr id="12" name="Stroomdiagram: Verbindingslijn 11">
            <a:extLst>
              <a:ext uri="{FF2B5EF4-FFF2-40B4-BE49-F238E27FC236}">
                <a16:creationId xmlns:a16="http://schemas.microsoft.com/office/drawing/2014/main" id="{548CFEAC-E7E6-4DC0-B0FD-4896FD0A612D}"/>
              </a:ext>
            </a:extLst>
          </p:cNvPr>
          <p:cNvSpPr/>
          <p:nvPr/>
        </p:nvSpPr>
        <p:spPr>
          <a:xfrm>
            <a:off x="4036990" y="3881259"/>
            <a:ext cx="2438400" cy="2409825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solidFill>
                  <a:srgbClr val="0070C0"/>
                </a:solidFill>
              </a:rPr>
              <a:t>Leuk!</a:t>
            </a:r>
          </a:p>
        </p:txBody>
      </p:sp>
      <p:sp>
        <p:nvSpPr>
          <p:cNvPr id="15" name="Stroomdiagram: Verbindingslijn 14">
            <a:extLst>
              <a:ext uri="{FF2B5EF4-FFF2-40B4-BE49-F238E27FC236}">
                <a16:creationId xmlns:a16="http://schemas.microsoft.com/office/drawing/2014/main" id="{9E4A5BCF-CBB0-4712-81A3-8E543C501789}"/>
              </a:ext>
            </a:extLst>
          </p:cNvPr>
          <p:cNvSpPr/>
          <p:nvPr/>
        </p:nvSpPr>
        <p:spPr>
          <a:xfrm>
            <a:off x="107789" y="3053181"/>
            <a:ext cx="3561207" cy="36881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En … </a:t>
            </a:r>
            <a:r>
              <a:rPr lang="nl-NL" sz="2000" b="1" dirty="0" err="1"/>
              <a:t>psst</a:t>
            </a:r>
            <a:r>
              <a:rPr lang="nl-NL" sz="2000" b="1" dirty="0"/>
              <a:t>! Als je toch eens wil snoepen, doe dat dan beter net na de maaltijd.</a:t>
            </a:r>
            <a:br>
              <a:rPr lang="nl-NL" sz="2000" b="1" dirty="0"/>
            </a:br>
            <a:r>
              <a:rPr lang="nl-NL" sz="2000" b="1" dirty="0"/>
              <a:t>Dat is beter voor je tanden ;-) !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4EE95D9-2A3E-4384-9129-E2DB8B5C4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827" y="2933700"/>
            <a:ext cx="5558173" cy="39243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F8E386C-999C-47B0-9652-601C60C2634D}"/>
              </a:ext>
            </a:extLst>
          </p:cNvPr>
          <p:cNvSpPr txBox="1"/>
          <p:nvPr/>
        </p:nvSpPr>
        <p:spPr>
          <a:xfrm>
            <a:off x="10604500" y="6372018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Bron: </a:t>
            </a:r>
            <a:r>
              <a:rPr lang="nl-BE" dirty="0" err="1"/>
              <a:t>Freepik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D3EE9F5-4237-426D-9FAC-5C7663FAA6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59" y="1825625"/>
            <a:ext cx="5413717" cy="53954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20ED91-BF2B-454B-B517-79F29B4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Voedingsdriehoek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06F9E-7D8E-40FC-AC29-65599595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9199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rgbClr val="0070C0"/>
                </a:solidFill>
              </a:rPr>
              <a:t>Heb je al eens gehoord van de voedingsdriehoek?</a:t>
            </a:r>
          </a:p>
          <a:p>
            <a:pPr marL="0" indent="0">
              <a:buNone/>
            </a:pPr>
            <a:endParaRPr lang="nl-BE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b="1" dirty="0">
                <a:solidFill>
                  <a:srgbClr val="0070C0"/>
                </a:solidFill>
              </a:rPr>
              <a:t> Je kan de voedingsdriehoek misschien even bekijken met mama of papa op de website van </a:t>
            </a:r>
            <a:r>
              <a:rPr lang="nl-BE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gezondleven.be</a:t>
            </a:r>
            <a:r>
              <a:rPr lang="nl-BE" b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3A4BB5-3B95-4C1A-A68D-C4F248C39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918" y="1600200"/>
            <a:ext cx="5800726" cy="52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8BAB456-E5F0-49EF-B58B-B00890036A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227" y="560286"/>
            <a:ext cx="6602540" cy="6297714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A3F2FF-3B14-4320-8D7B-2814EB95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Beweging</a:t>
            </a:r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670FEEAC-F2A0-4D3F-8B31-70001F8E410D}"/>
              </a:ext>
            </a:extLst>
          </p:cNvPr>
          <p:cNvSpPr/>
          <p:nvPr/>
        </p:nvSpPr>
        <p:spPr>
          <a:xfrm>
            <a:off x="95488" y="9089"/>
            <a:ext cx="2812891" cy="2803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Bewegen maakt je blij!</a:t>
            </a:r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42B59B7D-54D3-4129-B94D-F5F3B2D6DE6B}"/>
              </a:ext>
            </a:extLst>
          </p:cNvPr>
          <p:cNvSpPr/>
          <p:nvPr/>
        </p:nvSpPr>
        <p:spPr>
          <a:xfrm>
            <a:off x="2327571" y="1410789"/>
            <a:ext cx="3029176" cy="28796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Of je het nu alleen, met je gezin of in groep doet: het is GEZOND.</a:t>
            </a:r>
            <a:endParaRPr lang="nl-BE" sz="2000" b="1" dirty="0"/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EA39E3FC-CE00-43DB-8D9B-08E0F39277FD}"/>
              </a:ext>
            </a:extLst>
          </p:cNvPr>
          <p:cNvSpPr/>
          <p:nvPr/>
        </p:nvSpPr>
        <p:spPr>
          <a:xfrm>
            <a:off x="95488" y="3353546"/>
            <a:ext cx="3486150" cy="35115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Soms vergeten we hoe belangrijk bewegen is. De uren gaan snel voorbij als je naar tv kijkt of games speelt.</a:t>
            </a:r>
          </a:p>
        </p:txBody>
      </p:sp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0BA630F-8F06-4C76-94FE-09B850C2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5" y="681037"/>
            <a:ext cx="6438902" cy="61427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744739-4904-4497-B45B-2B99024E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Beweging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F35F51-20F4-4799-A58A-5AC13314E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9600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rgbClr val="0070C0"/>
                </a:solidFill>
              </a:rPr>
              <a:t>Ken jij de bewegingsdriehoek al?</a:t>
            </a:r>
          </a:p>
          <a:p>
            <a:pPr marL="0" indent="0">
              <a:buNone/>
            </a:pPr>
            <a:endParaRPr lang="nl-BE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b="1" dirty="0">
                <a:solidFill>
                  <a:srgbClr val="0070C0"/>
                </a:solidFill>
              </a:rPr>
              <a:t>Misschien kan je samen met mama of papa een kijkje nemen op </a:t>
            </a:r>
            <a:r>
              <a:rPr lang="nl-BE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gezondleven.be</a:t>
            </a:r>
            <a:r>
              <a:rPr lang="nl-BE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8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12055" y="198805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D6C6A60-4A9D-4328-863C-DAC208DA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25" y="236538"/>
            <a:ext cx="10515600" cy="1325563"/>
          </a:xfrm>
        </p:spPr>
        <p:txBody>
          <a:bodyPr>
            <a:noAutofit/>
          </a:bodyPr>
          <a:lstStyle/>
          <a:p>
            <a:r>
              <a:rPr lang="nl-BE" sz="5400" b="1" dirty="0">
                <a:solidFill>
                  <a:srgbClr val="00B050"/>
                </a:solidFill>
                <a:latin typeface="+mn-lt"/>
              </a:rPr>
              <a:t>Schermtijd – gamen – sociale media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CC85D4-8FE8-41F3-97BC-DC8D87DC425D}"/>
              </a:ext>
            </a:extLst>
          </p:cNvPr>
          <p:cNvSpPr txBox="1"/>
          <p:nvPr/>
        </p:nvSpPr>
        <p:spPr>
          <a:xfrm rot="21169352">
            <a:off x="5753100" y="2481649"/>
            <a:ext cx="5172075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Game jij vaak? Of krijg je daar soms opmerkingen over?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31D2F40-D06F-408C-9B7E-B73732F92210}"/>
              </a:ext>
            </a:extLst>
          </p:cNvPr>
          <p:cNvSpPr txBox="1"/>
          <p:nvPr/>
        </p:nvSpPr>
        <p:spPr>
          <a:xfrm rot="1041374">
            <a:off x="7216972" y="4657003"/>
            <a:ext cx="4514850" cy="9233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b="1" dirty="0"/>
              <a:t>Krijg je soms ruzie over gamen of schermtijd? Dan maak je best goede afspraken met je ouders. </a:t>
            </a:r>
            <a:endParaRPr lang="nl-BE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ADB1343-A66C-431E-8DC3-7C3DC290A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39" y="4095846"/>
            <a:ext cx="2190937" cy="12324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6E5B4E5-B13E-43C1-9348-29CDC67830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7305">
            <a:off x="2373635" y="5479441"/>
            <a:ext cx="1225550" cy="12255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3C111E-030C-488C-8206-3B0F0F186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7722">
            <a:off x="2762918" y="3597073"/>
            <a:ext cx="1442299" cy="144229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4557192-78E3-4DE7-9A7B-3C4C2EEC92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1678">
            <a:off x="3944154" y="5504912"/>
            <a:ext cx="1568161" cy="117460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9F2985F-E479-4FF0-8237-5596A4CD91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7494">
            <a:off x="6199103" y="5395415"/>
            <a:ext cx="1313780" cy="132089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9801ECC-A7ED-4F3C-B6F6-351687085323}"/>
              </a:ext>
            </a:extLst>
          </p:cNvPr>
          <p:cNvSpPr txBox="1"/>
          <p:nvPr/>
        </p:nvSpPr>
        <p:spPr>
          <a:xfrm>
            <a:off x="8453796" y="3139517"/>
            <a:ext cx="27241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b="1" dirty="0">
                <a:sym typeface="Wingdings" panose="05000000000000000000" pitchFamily="2" charset="2"/>
              </a:rPr>
              <a:t> </a:t>
            </a:r>
            <a:r>
              <a:rPr lang="nl-BE" b="1" dirty="0"/>
              <a:t>doe de </a:t>
            </a:r>
            <a:r>
              <a:rPr lang="nl-BE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zelftest gamen!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B0FFA94-7043-4851-BB90-5C8D360434F8}"/>
              </a:ext>
            </a:extLst>
          </p:cNvPr>
          <p:cNvSpPr txBox="1"/>
          <p:nvPr/>
        </p:nvSpPr>
        <p:spPr>
          <a:xfrm>
            <a:off x="8953500" y="5950743"/>
            <a:ext cx="2606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b="1" dirty="0">
                <a:sym typeface="Wingdings" panose="05000000000000000000" pitchFamily="2" charset="2"/>
              </a:rPr>
              <a:t> H</a:t>
            </a:r>
            <a:r>
              <a:rPr lang="nl-NL" b="1" dirty="0"/>
              <a:t>ier </a:t>
            </a:r>
            <a:r>
              <a:rPr lang="nl-NL" b="1" dirty="0">
                <a:solidFill>
                  <a:schemeClr val="bg1"/>
                </a:solidFill>
              </a:rPr>
              <a:t>vind je een handige</a:t>
            </a:r>
            <a:r>
              <a:rPr lang="nl-NL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afsprakenkaart</a:t>
            </a:r>
            <a:r>
              <a:rPr lang="nl-NL" b="1" dirty="0">
                <a:solidFill>
                  <a:schemeClr val="bg1"/>
                </a:solidFill>
              </a:rPr>
              <a:t>!</a:t>
            </a:r>
            <a:endParaRPr lang="nl-BE" b="1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8011DF7-0EA2-4630-B7D0-9DFC1DFAFFE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39" y="1662007"/>
            <a:ext cx="2584928" cy="19325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5C3D6A-1640-4009-A601-C840FFEC0F3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150" y="1845133"/>
            <a:ext cx="1841152" cy="123149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057F11F-910E-4FBE-8466-94472DC44D3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763" y="3429000"/>
            <a:ext cx="2859272" cy="183505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82A312E-ADB4-4386-9EA7-A65103BC005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8" y="6316346"/>
            <a:ext cx="19935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D1C5177-924A-4657-A342-8A7E05BFB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54" y="1779592"/>
            <a:ext cx="6950042" cy="50784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3DD9F7-B61C-4AEA-A814-C951BCAD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>
                <a:solidFill>
                  <a:srgbClr val="00B050"/>
                </a:solidFill>
                <a:latin typeface="Calibri" panose="020F0502020204030204"/>
              </a:rPr>
              <a:t>Slaap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4899725-095E-4708-A622-99824E15B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309" y="2083648"/>
            <a:ext cx="5407621" cy="539542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377793B-C7B0-4C86-A0FB-45C4442BF60C}"/>
              </a:ext>
            </a:extLst>
          </p:cNvPr>
          <p:cNvSpPr/>
          <p:nvPr/>
        </p:nvSpPr>
        <p:spPr>
          <a:xfrm rot="725922">
            <a:off x="4053824" y="2033913"/>
            <a:ext cx="786765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>
                <a:solidFill>
                  <a:prstClr val="black"/>
                </a:solidFill>
              </a:rPr>
              <a:t>Beter slapen begint bij jezelf! </a:t>
            </a:r>
          </a:p>
          <a:p>
            <a:pPr lvl="0" algn="ctr"/>
            <a:r>
              <a:rPr lang="nl-NL" sz="2800" b="1" dirty="0">
                <a:solidFill>
                  <a:prstClr val="black"/>
                </a:solidFill>
              </a:rPr>
              <a:t>Wil jij ook beter slapen? Ga dan aan de slag met deze </a:t>
            </a:r>
            <a:r>
              <a:rPr lang="nl-NL" sz="2800" b="1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tips!</a:t>
            </a:r>
            <a:endParaRPr lang="nl-BE" sz="2800" b="1" dirty="0">
              <a:solidFill>
                <a:prstClr val="black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84A1F24-678D-4D0F-A67F-79E864013370}"/>
              </a:ext>
            </a:extLst>
          </p:cNvPr>
          <p:cNvSpPr/>
          <p:nvPr/>
        </p:nvSpPr>
        <p:spPr>
          <a:xfrm rot="20745099">
            <a:off x="8329816" y="5167629"/>
            <a:ext cx="2661295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nl-BE" sz="3200" b="1" dirty="0">
                <a:hlinkClick r:id="rId5"/>
              </a:rPr>
              <a:t>WATWAT-tips!</a:t>
            </a:r>
            <a:endParaRPr lang="nl-BE" sz="32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9B5C29-5D09-4E8C-8CDB-E41612838D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8085"/>
            <a:ext cx="20240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3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28600" y="1325338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D7E52E-D20E-40A8-B400-10B413D6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Voel jij je goed in je vel?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F617172-D945-4EA4-9DFB-018786FA84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Voel jij je soms minder goed?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Heb je wel eens een dipje of een tegenslag? 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0070C0"/>
                </a:solidFill>
              </a:rPr>
              <a:t>Dat is normaal. Maar je bent jong en je kan heel wat aan!</a:t>
            </a:r>
          </a:p>
          <a:p>
            <a:pPr lvl="1"/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rgbClr val="0070C0"/>
                </a:solidFill>
              </a:rPr>
              <a:t>Neem zeker eens een kijkje op </a:t>
            </a:r>
            <a:r>
              <a:rPr lang="nl-NL" sz="32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www.noknok.be</a:t>
            </a:r>
            <a:r>
              <a:rPr lang="nl-NL" sz="3200" b="1" dirty="0">
                <a:solidFill>
                  <a:srgbClr val="0070C0"/>
                </a:solidFill>
              </a:rPr>
              <a:t>.</a:t>
            </a:r>
          </a:p>
          <a:p>
            <a:pPr marL="914400" lvl="2" indent="0">
              <a:buNone/>
            </a:pPr>
            <a:r>
              <a:rPr lang="nl-NL" dirty="0">
                <a:solidFill>
                  <a:srgbClr val="0070C0"/>
                </a:solidFill>
              </a:rPr>
              <a:t>Hier vind je informatie en opdrachten om je goed in je vel te voelen.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0025" y="1335984"/>
            <a:ext cx="7184887" cy="53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3F823C-D882-4474-ADE6-778FAC6B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Calibri" panose="020F0502020204030204"/>
              </a:rPr>
              <a:t>Voel jij je goed in je vel?</a:t>
            </a:r>
            <a:endParaRPr lang="nl-BE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5C41160-CA80-4EF2-8EDF-837347BD693D}"/>
              </a:ext>
            </a:extLst>
          </p:cNvPr>
          <p:cNvSpPr/>
          <p:nvPr/>
        </p:nvSpPr>
        <p:spPr>
          <a:xfrm>
            <a:off x="4325799" y="1678479"/>
            <a:ext cx="2571750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Hoe sterk voel jij je bij stress of een tegenslag?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95AA933-5B0A-4C7F-A010-890B1B7FB832}"/>
              </a:ext>
            </a:extLst>
          </p:cNvPr>
          <p:cNvSpPr/>
          <p:nvPr/>
        </p:nvSpPr>
        <p:spPr>
          <a:xfrm>
            <a:off x="7784661" y="2659894"/>
            <a:ext cx="2219339" cy="11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Wat doe jij om stoom af te laten?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BE5CE881-0B31-48E2-BA33-A9553D55B8EC}"/>
              </a:ext>
            </a:extLst>
          </p:cNvPr>
          <p:cNvSpPr/>
          <p:nvPr/>
        </p:nvSpPr>
        <p:spPr>
          <a:xfrm>
            <a:off x="8013261" y="4525280"/>
            <a:ext cx="3340539" cy="183643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Maak een login bij </a:t>
            </a:r>
            <a:r>
              <a:rPr lang="nl-BE" sz="2000" dirty="0" err="1"/>
              <a:t>NokNok</a:t>
            </a:r>
            <a:r>
              <a:rPr lang="nl-BE" sz="2000" dirty="0"/>
              <a:t>, doe de </a:t>
            </a:r>
            <a:r>
              <a:rPr lang="nl-BE" sz="2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veerkrachttest</a:t>
            </a:r>
            <a:r>
              <a:rPr lang="nl-BE" sz="2000" dirty="0">
                <a:solidFill>
                  <a:schemeClr val="bg1"/>
                </a:solidFill>
              </a:rPr>
              <a:t> en </a:t>
            </a:r>
            <a:r>
              <a:rPr lang="nl-BE" sz="2000" dirty="0"/>
              <a:t>krijg persoonlijke tips!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1E3A2FD1-5880-4FE9-A73E-DA9C30AEBFA0}"/>
              </a:ext>
            </a:extLst>
          </p:cNvPr>
          <p:cNvSpPr/>
          <p:nvPr/>
        </p:nvSpPr>
        <p:spPr>
          <a:xfrm>
            <a:off x="5281227" y="4012997"/>
            <a:ext cx="2219339" cy="1372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Kan jij terecht bij de mensen om je heen?</a:t>
            </a:r>
          </a:p>
        </p:txBody>
      </p:sp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760720" y="601261"/>
            <a:ext cx="643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46FBF1-4A19-40D1-94BD-062F2012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Vragen?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575E8A3-923C-4B80-ABCD-896E585330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Je kan met </a:t>
            </a:r>
            <a:r>
              <a:rPr lang="nl-NL" b="1" dirty="0">
                <a:solidFill>
                  <a:srgbClr val="0070C0"/>
                </a:solidFill>
              </a:rPr>
              <a:t>al jouw vragen en bezorgdheden </a:t>
            </a:r>
            <a:r>
              <a:rPr lang="nl-NL" dirty="0">
                <a:solidFill>
                  <a:srgbClr val="0070C0"/>
                </a:solidFill>
              </a:rPr>
              <a:t>bij het CLB terecht!</a:t>
            </a:r>
          </a:p>
          <a:p>
            <a:pPr lvl="1"/>
            <a:r>
              <a:rPr lang="nl-NL" i="1" dirty="0">
                <a:solidFill>
                  <a:srgbClr val="00B050"/>
                </a:solidFill>
              </a:rPr>
              <a:t>Goed voelen</a:t>
            </a:r>
          </a:p>
          <a:p>
            <a:pPr lvl="1"/>
            <a:r>
              <a:rPr lang="nl-NL" i="1" dirty="0">
                <a:solidFill>
                  <a:srgbClr val="00B050"/>
                </a:solidFill>
              </a:rPr>
              <a:t>Gezondheid </a:t>
            </a:r>
          </a:p>
          <a:p>
            <a:pPr lvl="1"/>
            <a:r>
              <a:rPr lang="nl-NL" i="1" dirty="0">
                <a:solidFill>
                  <a:srgbClr val="00B050"/>
                </a:solidFill>
              </a:rPr>
              <a:t>Leren en studeren</a:t>
            </a:r>
          </a:p>
          <a:p>
            <a:pPr lvl="1"/>
            <a:r>
              <a:rPr lang="nl-NL" i="1" dirty="0">
                <a:solidFill>
                  <a:srgbClr val="00B050"/>
                </a:solidFill>
              </a:rPr>
              <a:t>Studiekeuze </a:t>
            </a:r>
          </a:p>
          <a:p>
            <a:pPr lvl="1"/>
            <a:r>
              <a:rPr lang="nl-NL" i="1" dirty="0">
                <a:solidFill>
                  <a:srgbClr val="00B050"/>
                </a:solidFill>
              </a:rPr>
              <a:t>…..</a:t>
            </a:r>
          </a:p>
          <a:p>
            <a:pPr lvl="1"/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Je kan altijd anoniem chatten met de </a:t>
            </a:r>
            <a:r>
              <a:rPr lang="nl-NL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CLBch@t!</a:t>
            </a:r>
            <a:endParaRPr lang="nl-NL" b="1" dirty="0">
              <a:solidFill>
                <a:srgbClr val="0070C0"/>
              </a:solidFill>
            </a:endParaRPr>
          </a:p>
          <a:p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Wil je graag persoonlijk iets bespreken? Dat kan! Vraag aan mama of papa om samen een afspraak te maken bij het CLB.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7177499" y="200268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15D0075-926A-499A-9B7F-D4A0D64F76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86036"/>
            <a:ext cx="3886467" cy="56550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139043A-57D7-4F94-8C6E-CA193A85D9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3" y="6358085"/>
            <a:ext cx="152413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00" y="-79788"/>
            <a:ext cx="12315600" cy="6937788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F4D740-8292-40D9-8132-4BA24AF8D7E2}"/>
              </a:ext>
            </a:extLst>
          </p:cNvPr>
          <p:cNvSpPr txBox="1"/>
          <p:nvPr/>
        </p:nvSpPr>
        <p:spPr>
          <a:xfrm>
            <a:off x="2480734" y="3930650"/>
            <a:ext cx="4870449" cy="224676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ea typeface="+mn-lt"/>
                <a:cs typeface="+mn-lt"/>
              </a:rPr>
              <a:t>CLBch@t</a:t>
            </a:r>
            <a:r>
              <a:rPr lang="en-US" sz="2400" b="1" dirty="0">
                <a:ea typeface="+mn-lt"/>
                <a:cs typeface="+mn-lt"/>
              </a:rPr>
              <a:t> is tot </a:t>
            </a:r>
            <a:r>
              <a:rPr lang="en-US" sz="2400" b="1" dirty="0" err="1">
                <a:ea typeface="+mn-lt"/>
                <a:cs typeface="+mn-lt"/>
              </a:rPr>
              <a:t>en</a:t>
            </a:r>
            <a:r>
              <a:rPr lang="en-US" sz="2400" b="1" dirty="0">
                <a:ea typeface="+mn-lt"/>
                <a:cs typeface="+mn-lt"/>
              </a:rPr>
              <a:t> met 14 </a:t>
            </a:r>
            <a:r>
              <a:rPr lang="en-US" sz="2400" b="1" dirty="0" err="1">
                <a:ea typeface="+mn-lt"/>
                <a:cs typeface="+mn-lt"/>
              </a:rPr>
              <a:t>juli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en</a:t>
            </a:r>
            <a:r>
              <a:rPr lang="en-US" sz="2400" b="1" dirty="0">
                <a:ea typeface="+mn-lt"/>
                <a:cs typeface="+mn-lt"/>
              </a:rPr>
              <a:t> van 16-31 augustus </a:t>
            </a:r>
            <a:endParaRPr lang="en-US" sz="2400" dirty="0">
              <a:ea typeface="+mn-lt"/>
              <a:cs typeface="+mn-lt"/>
            </a:endParaRPr>
          </a:p>
          <a:p>
            <a:pPr algn="ctr"/>
            <a:r>
              <a:rPr lang="en-US" sz="2400" b="1" dirty="0">
                <a:ea typeface="+mn-lt"/>
                <a:cs typeface="+mn-lt"/>
              </a:rPr>
              <a:t>open op:</a:t>
            </a:r>
            <a:endParaRPr lang="en-US" sz="2400" dirty="0">
              <a:cs typeface="Calibri"/>
            </a:endParaRPr>
          </a:p>
          <a:p>
            <a:pPr algn="ctr"/>
            <a:r>
              <a:rPr lang="en-US" sz="2400" b="1" dirty="0">
                <a:ea typeface="+mn-lt"/>
                <a:cs typeface="+mn-lt"/>
              </a:rPr>
              <a:t>ma - di - wo - do van 14 tot 21u</a:t>
            </a:r>
          </a:p>
          <a:p>
            <a:pPr algn="ctr"/>
            <a:endParaRPr lang="en-US" sz="2400" b="1" dirty="0">
              <a:cs typeface="Calibri"/>
            </a:endParaRPr>
          </a:p>
          <a:p>
            <a:pPr algn="ctr"/>
            <a:r>
              <a:rPr lang="en-US" sz="2000" dirty="0">
                <a:cs typeface="Calibri"/>
              </a:rPr>
              <a:t>Of </a:t>
            </a:r>
            <a:r>
              <a:rPr lang="en-US" sz="2000" dirty="0" err="1">
                <a:cs typeface="Calibri"/>
              </a:rPr>
              <a:t>klop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aan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bij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één</a:t>
            </a:r>
            <a:r>
              <a:rPr lang="en-US" sz="2000" dirty="0">
                <a:cs typeface="Calibri"/>
              </a:rPr>
              <a:t> van </a:t>
            </a:r>
            <a:r>
              <a:rPr lang="en-US" sz="2000" dirty="0" err="1">
                <a:cs typeface="Calibri"/>
              </a:rPr>
              <a:t>onze</a:t>
            </a:r>
            <a:r>
              <a:rPr lang="en-US" sz="2000" dirty="0">
                <a:cs typeface="Calibri"/>
              </a:rPr>
              <a:t> partners:</a:t>
            </a:r>
          </a:p>
        </p:txBody>
      </p:sp>
    </p:spTree>
    <p:extLst>
      <p:ext uri="{BB962C8B-B14F-4D97-AF65-F5344CB8AC3E}">
        <p14:creationId xmlns:p14="http://schemas.microsoft.com/office/powerpoint/2010/main" val="70019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211262" y="459981"/>
            <a:ext cx="9769475" cy="5035943"/>
          </a:xfrm>
          <a:prstGeom prst="wedgeRoundRectCallout">
            <a:avLst>
              <a:gd name="adj1" fmla="val 25525"/>
              <a:gd name="adj2" fmla="val 493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latin typeface="Noteworthy Light" charset="0"/>
                <a:ea typeface="Noteworthy Light" charset="0"/>
                <a:cs typeface="Noteworthy Light" charset="0"/>
              </a:rPr>
              <a:t>Beste leerling,</a:t>
            </a:r>
          </a:p>
          <a:p>
            <a:br>
              <a:rPr lang="nl-NL" sz="3200" b="1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b="1" dirty="0">
                <a:latin typeface="Noteworthy Light" charset="0"/>
                <a:ea typeface="Noteworthy Light" charset="0"/>
                <a:cs typeface="Noteworthy Light" charset="0"/>
              </a:rPr>
              <a:t>Dit schooljaar staat er een systematisch contactmoment (medisch onderzoek) gepland bij het CLB.</a:t>
            </a:r>
          </a:p>
          <a:p>
            <a:endParaRPr lang="nl-NL" sz="2800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b="1" dirty="0">
                <a:latin typeface="Noteworthy Light" charset="0"/>
                <a:ea typeface="Noteworthy Light" charset="0"/>
                <a:cs typeface="Noteworthy Light" charset="0"/>
              </a:rPr>
              <a:t>In deze presentatie geven we een beeld wat dit contactmoment inhoudt en staan we samen met jou even stil bij jouw gezondheid. </a:t>
            </a:r>
          </a:p>
          <a:p>
            <a:r>
              <a:rPr lang="nl-NL" sz="2800" b="1" dirty="0">
                <a:latin typeface="Noteworthy Light" charset="0"/>
                <a:ea typeface="Noteworthy Light" charset="0"/>
                <a:cs typeface="Noteworthy Light" charset="0"/>
              </a:rPr>
              <a:t>Ben je klaar 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3CB4FA-284B-45BD-B767-19E362042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533" y="4791075"/>
            <a:ext cx="3148186" cy="18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20" y="4165663"/>
            <a:ext cx="3468129" cy="25208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786" y="4037107"/>
            <a:ext cx="3176291" cy="240329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975C032-CF7E-40AE-8B45-ECA7CC501F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54" y="4188387"/>
            <a:ext cx="3176291" cy="230448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93AE950-377F-4B99-BCC4-19CC51A9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Tot slot!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84CD130-C805-48A8-9024-41DD910D9093}"/>
              </a:ext>
            </a:extLst>
          </p:cNvPr>
          <p:cNvSpPr/>
          <p:nvPr/>
        </p:nvSpPr>
        <p:spPr>
          <a:xfrm>
            <a:off x="2595562" y="1466491"/>
            <a:ext cx="7119938" cy="20622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Fijn dat je deze presentatie hebt doorgenomen. Dank je wel!</a:t>
            </a:r>
          </a:p>
          <a:p>
            <a:pPr algn="ctr"/>
            <a:endParaRPr lang="nl-NL" sz="2400" b="1" dirty="0"/>
          </a:p>
          <a:p>
            <a:pPr algn="ctr"/>
            <a:r>
              <a:rPr lang="nl-NL" sz="2400" b="1" dirty="0"/>
              <a:t>Je mag deze gerust ook tonen aan je mama of papa!</a:t>
            </a:r>
          </a:p>
          <a:p>
            <a:pPr algn="ctr"/>
            <a:r>
              <a:rPr lang="nl-NL" sz="2400" b="1" dirty="0"/>
              <a:t>We zien je binnenkort op het contactmoment!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10EB494-A9D9-4B68-BD48-89245E9C9288}"/>
              </a:ext>
            </a:extLst>
          </p:cNvPr>
          <p:cNvSpPr txBox="1"/>
          <p:nvPr/>
        </p:nvSpPr>
        <p:spPr>
          <a:xfrm>
            <a:off x="609599" y="3528777"/>
            <a:ext cx="453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Deze presentatie werd gemaakt door:</a:t>
            </a:r>
          </a:p>
        </p:txBody>
      </p:sp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A3585C-4217-4CFA-A3D3-39976ABE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Meten en wegen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42490D-5280-47A5-9976-C2E6CD9A9F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Op jouw leeftijd zie je kinderen die al snel gegroeid zijn en kinderen die nog veel zullen groeien.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We zullen je meten en wegen. 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Maak jij je zorgen over je groei?</a:t>
            </a:r>
            <a:br>
              <a:rPr lang="nl-NL" b="1" dirty="0">
                <a:solidFill>
                  <a:srgbClr val="0070C0"/>
                </a:solidFill>
              </a:rPr>
            </a:br>
            <a:r>
              <a:rPr lang="nl-NL" b="1" dirty="0">
                <a:solidFill>
                  <a:srgbClr val="0070C0"/>
                </a:solidFill>
              </a:rPr>
              <a:t>Praat dan even met je mama of papa. Misschien was dat bij hen ook zo?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Je kan ook advies vragen bij het CLB tijdens het contactmoment.</a:t>
            </a:r>
          </a:p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F9D1EA-79B0-4C02-AC4B-86609913B2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700" y="1690688"/>
            <a:ext cx="3543300" cy="518440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3AFBF4A-4887-400F-A5D5-AD69EA8F9F75}"/>
              </a:ext>
            </a:extLst>
          </p:cNvPr>
          <p:cNvSpPr txBox="1"/>
          <p:nvPr/>
        </p:nvSpPr>
        <p:spPr>
          <a:xfrm>
            <a:off x="10782300" y="6505763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bg1">
                    <a:lumMod val="75000"/>
                  </a:schemeClr>
                </a:solidFill>
              </a:rPr>
              <a:t>Freepik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CFB9749-C7B6-4C4D-950E-FB7B709A9C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4502"/>
            <a:ext cx="12192000" cy="812017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18606" y="2114689"/>
            <a:ext cx="10554788" cy="381642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>
                <a:solidFill>
                  <a:srgbClr val="00B050"/>
                </a:solidFill>
                <a:ea typeface="Noteworthy Light" charset="0"/>
                <a:cs typeface="Noteworthy Light" charset="0"/>
              </a:rPr>
              <a:t>Jouw lichaam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Als je groeit, verandert ook jouw lichaam. Misschien heb je dat al gemerkt? Of misschien heb je vragen?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Klik door naar de site van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WATWAT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, vul je leeftijd in en lees wat er met je lichaam gebeurt in de puberteit.</a:t>
            </a:r>
          </a:p>
        </p:txBody>
      </p:sp>
      <p:pic>
        <p:nvPicPr>
          <p:cNvPr id="10" name="Picture 6" descr="rij CLB Limbur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606444E-3DDB-4A92-9BB9-DF27E009DB5F}"/>
              </a:ext>
            </a:extLst>
          </p:cNvPr>
          <p:cNvSpPr txBox="1"/>
          <p:nvPr/>
        </p:nvSpPr>
        <p:spPr>
          <a:xfrm>
            <a:off x="10201275" y="6429375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Freepik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2DE1BE-C8B0-4FCC-9AFF-B0D62803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Ogen- oren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3D51F9-7B2C-4B72-A2DE-618E65228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499" y="1879390"/>
            <a:ext cx="5892426" cy="422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Kan jij het bord nog makkelijk lezen?</a:t>
            </a:r>
            <a:br>
              <a:rPr lang="nl-NL" b="1" dirty="0">
                <a:solidFill>
                  <a:srgbClr val="0070C0"/>
                </a:solidFill>
              </a:rPr>
            </a:br>
            <a:r>
              <a:rPr lang="nl-NL" b="1" dirty="0">
                <a:solidFill>
                  <a:srgbClr val="0070C0"/>
                </a:solidFill>
              </a:rPr>
              <a:t>Herken je nog iedereen van ver?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Kan je iedereen nog goed verstaan, ook wanneer er veel achtergrondgeluid is?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We kijken na of je nog </a:t>
            </a:r>
            <a:r>
              <a:rPr lang="nl-NL" b="1">
                <a:solidFill>
                  <a:srgbClr val="0070C0"/>
                </a:solidFill>
              </a:rPr>
              <a:t>goed ziet en hoort. </a:t>
            </a: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0BB8A2-60D9-4439-8252-EBA54EC14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2886075"/>
            <a:ext cx="5962650" cy="39719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849AD4F-3640-4EB2-ADD9-29A0934C562E}"/>
              </a:ext>
            </a:extLst>
          </p:cNvPr>
          <p:cNvSpPr txBox="1"/>
          <p:nvPr/>
        </p:nvSpPr>
        <p:spPr>
          <a:xfrm>
            <a:off x="10642600" y="6412660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Freepik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B93ACE4-45E6-4C84-88DD-92C98B1056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6312"/>
            <a:ext cx="6172200" cy="7685859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7115973" y="2194548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3A2DE8B4-AC1F-4AC8-9A26-85FD41DD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Oren en gehoor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4BE01E0-C9FB-4A0B-8F93-AB5C255E4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Naar muziek luisteren is fijn! Maar weet je ook dat dit voor gehoorproblemen kan zorgen?  Je oren zijn gevoeliger dan je denkt!</a:t>
            </a:r>
          </a:p>
          <a:p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Test</a:t>
            </a:r>
            <a:r>
              <a:rPr lang="nl-NL" b="1" dirty="0">
                <a:solidFill>
                  <a:srgbClr val="0070C0"/>
                </a:solidFill>
                <a:hlinkClick r:id="rId4"/>
              </a:rPr>
              <a:t> HIER </a:t>
            </a:r>
            <a:r>
              <a:rPr lang="nl-NL" b="1" dirty="0">
                <a:solidFill>
                  <a:srgbClr val="0070C0"/>
                </a:solidFill>
              </a:rPr>
              <a:t>jouw risico op gehoorschade! 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Wat is gehoorschade? Zijn er tips om gehoorschade te voorkomen? Lees het </a:t>
            </a:r>
            <a:r>
              <a:rPr lang="nl-NL" b="1" dirty="0">
                <a:solidFill>
                  <a:srgbClr val="0070C0"/>
                </a:solidFill>
                <a:hlinkClick r:id="rId5"/>
              </a:rPr>
              <a:t>HIER</a:t>
            </a:r>
            <a:r>
              <a:rPr lang="nl-NL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803204-3E73-4E24-BDA0-DFF62DC35BC8}"/>
              </a:ext>
            </a:extLst>
          </p:cNvPr>
          <p:cNvSpPr txBox="1"/>
          <p:nvPr/>
        </p:nvSpPr>
        <p:spPr>
          <a:xfrm>
            <a:off x="127000" y="6375400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Unsplash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7088599" y="200268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77FFDC-E145-4DBC-8D56-0A674455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96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Tips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9608904-B0BF-4619-8EDA-928CC219E9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Zet het volume niet te hoog.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Zorg dat je alles rond jou nog goed hoort.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Gebruik liever een hoofdtelefoon dan oortjes.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Zet het volume van je muziekspeler nooit op het maximum.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Gun je oren na een uurtje muziek luisteren ook voldoende rust.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Kom niet te dicht bij luidsprekers.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Gebruik gehoorbescherming als je in de buurt komt van luide machines.</a:t>
            </a:r>
          </a:p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CD146A-E0A2-4FE7-B71D-BBD8ECB45E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630396" cy="70111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1BC20F5-B899-4C2C-A2D8-AF2B24F2ADB2}"/>
              </a:ext>
            </a:extLst>
          </p:cNvPr>
          <p:cNvSpPr txBox="1"/>
          <p:nvPr/>
        </p:nvSpPr>
        <p:spPr>
          <a:xfrm>
            <a:off x="165100" y="6492875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Unsplash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17F2506-7E59-4A8D-BDD4-B2F952EF9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6096528" cy="516376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6859999" y="200268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7A926E-DDE9-4C2F-88FD-6DADD57B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Tanden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0CC15A-0822-4BEC-8865-084436DA62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BE" sz="3600" b="1" i="1" dirty="0">
                <a:solidFill>
                  <a:srgbClr val="0070C0"/>
                </a:solidFill>
              </a:rPr>
              <a:t>Wist je dat?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2E5FC1D-EC3C-4037-99CB-11AC64BEF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Je gaat best </a:t>
            </a:r>
            <a:r>
              <a:rPr lang="nl-NL" b="1" dirty="0">
                <a:solidFill>
                  <a:srgbClr val="0070C0"/>
                </a:solidFill>
              </a:rPr>
              <a:t>twee</a:t>
            </a:r>
            <a:r>
              <a:rPr lang="nl-NL" dirty="0">
                <a:solidFill>
                  <a:srgbClr val="0070C0"/>
                </a:solidFill>
              </a:rPr>
              <a:t> keer per jaar naar de tandarts.</a:t>
            </a: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Je poetst ook best </a:t>
            </a:r>
            <a:r>
              <a:rPr lang="nl-NL" b="1" dirty="0">
                <a:solidFill>
                  <a:srgbClr val="0070C0"/>
                </a:solidFill>
              </a:rPr>
              <a:t>twee</a:t>
            </a:r>
            <a:r>
              <a:rPr lang="nl-NL" dirty="0">
                <a:solidFill>
                  <a:srgbClr val="0070C0"/>
                </a:solidFill>
              </a:rPr>
              <a:t> keer per dag je tanden!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En dat voor minstens </a:t>
            </a:r>
            <a:r>
              <a:rPr lang="nl-NL" b="1" dirty="0">
                <a:solidFill>
                  <a:srgbClr val="0070C0"/>
                </a:solidFill>
              </a:rPr>
              <a:t>twee</a:t>
            </a:r>
            <a:r>
              <a:rPr lang="nl-NL" dirty="0">
                <a:solidFill>
                  <a:srgbClr val="0070C0"/>
                </a:solidFill>
              </a:rPr>
              <a:t> minuten.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Dat is de 2x2x2-regel! Makkelijk hé?! </a:t>
            </a: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 </a:t>
            </a:r>
            <a:endParaRPr lang="nl-NL" b="1" dirty="0">
              <a:solidFill>
                <a:srgbClr val="0070C0"/>
              </a:solidFill>
            </a:endParaRPr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99157E-B32B-4567-80DD-6DBD67F25645}"/>
              </a:ext>
            </a:extLst>
          </p:cNvPr>
          <p:cNvSpPr txBox="1"/>
          <p:nvPr/>
        </p:nvSpPr>
        <p:spPr>
          <a:xfrm>
            <a:off x="127528" y="6458406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Freepik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C3D0163-E49C-4524-AB2F-A1A2E112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Gezonde voeding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D024F4F-8464-4BB1-9A0A-6776DB4267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Hoeveel FRUIT eet jij?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b="1" i="1" dirty="0">
                <a:solidFill>
                  <a:srgbClr val="0070C0"/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test!</a:t>
            </a:r>
            <a:endParaRPr lang="nl-NL" b="1" i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Hoeveel GROENTEN eet jij?</a:t>
            </a:r>
          </a:p>
          <a:p>
            <a:pPr marL="457200" lvl="1" indent="0">
              <a:buNone/>
            </a:pPr>
            <a:r>
              <a:rPr lang="nl-NL" b="1" i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nl-NL" b="1" i="1" dirty="0">
                <a:solidFill>
                  <a:srgbClr val="0070C0"/>
                </a:solidFill>
                <a:sym typeface="Wingdings" panose="05000000000000000000" pitchFamily="2" charset="2"/>
                <a:hlinkClick r:id="rId4"/>
              </a:rPr>
              <a:t>test! </a:t>
            </a:r>
            <a:endParaRPr lang="nl-NL" b="1" i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Wat DRINK jij?</a:t>
            </a:r>
          </a:p>
          <a:p>
            <a:pPr marL="457200" lvl="1" indent="0">
              <a:buNone/>
            </a:pPr>
            <a:r>
              <a:rPr lang="nl-NL" b="1" i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nl-NL" b="1" i="1" dirty="0">
                <a:solidFill>
                  <a:srgbClr val="0070C0"/>
                </a:solidFill>
                <a:sym typeface="Wingdings" panose="05000000000000000000" pitchFamily="2" charset="2"/>
                <a:hlinkClick r:id="rId5"/>
              </a:rPr>
              <a:t>test!</a:t>
            </a:r>
            <a:endParaRPr lang="nl-NL" dirty="0"/>
          </a:p>
          <a:p>
            <a:endParaRPr lang="nl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422E021-9AE3-48FF-88E4-B1A3B3538E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2030003"/>
            <a:ext cx="5382833" cy="380050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99D0429-7D7F-425F-B82B-6BAAA911E80B}"/>
              </a:ext>
            </a:extLst>
          </p:cNvPr>
          <p:cNvSpPr txBox="1"/>
          <p:nvPr/>
        </p:nvSpPr>
        <p:spPr>
          <a:xfrm>
            <a:off x="9867900" y="54991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Bron: </a:t>
            </a:r>
            <a:r>
              <a:rPr lang="nl-BE" dirty="0" err="1"/>
              <a:t>Freepik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899</Words>
  <Application>Microsoft Office PowerPoint</Application>
  <PresentationFormat>Breedbeeld</PresentationFormat>
  <Paragraphs>129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Noteworthy Light</vt:lpstr>
      <vt:lpstr>Wingdings</vt:lpstr>
      <vt:lpstr>Office-thema</vt:lpstr>
      <vt:lpstr>PowerPoint-presentatie</vt:lpstr>
      <vt:lpstr>PowerPoint-presentatie</vt:lpstr>
      <vt:lpstr>Meten en wegen</vt:lpstr>
      <vt:lpstr>PowerPoint-presentatie</vt:lpstr>
      <vt:lpstr>Ogen- oren</vt:lpstr>
      <vt:lpstr>Oren en gehoor</vt:lpstr>
      <vt:lpstr>Tips</vt:lpstr>
      <vt:lpstr>Tanden </vt:lpstr>
      <vt:lpstr>Gezonde voeding</vt:lpstr>
      <vt:lpstr>Tussendoortjes </vt:lpstr>
      <vt:lpstr>Voedingsdriehoek</vt:lpstr>
      <vt:lpstr>Beweging</vt:lpstr>
      <vt:lpstr>Beweging</vt:lpstr>
      <vt:lpstr>Schermtijd – gamen – sociale media</vt:lpstr>
      <vt:lpstr>Slaap</vt:lpstr>
      <vt:lpstr>Voel jij je goed in je vel?</vt:lpstr>
      <vt:lpstr>Voel jij je goed in je vel?</vt:lpstr>
      <vt:lpstr>Vragen?</vt:lpstr>
      <vt:lpstr>PowerPoint-presentatie</vt:lpstr>
      <vt:lpstr>Tot slot!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directie</cp:lastModifiedBy>
  <cp:revision>97</cp:revision>
  <dcterms:created xsi:type="dcterms:W3CDTF">2020-05-15T11:20:03Z</dcterms:created>
  <dcterms:modified xsi:type="dcterms:W3CDTF">2022-12-08T10:59:40Z</dcterms:modified>
</cp:coreProperties>
</file>